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Prompt Bold" panose="020B0604020202020204" charset="-34"/>
      <p:regular r:id="rId18"/>
    </p:embeddedFont>
    <p:embeddedFont>
      <p:font typeface="Prompt" panose="020B0604020202020204" charset="-34"/>
      <p:regular r:id="rId19"/>
    </p:embeddedFont>
    <p:embeddedFont>
      <p:font typeface="Open Sans Bold" panose="020B0604020202020204" charset="0"/>
      <p:regular r:id="rId20"/>
    </p:embeddedFont>
    <p:embeddedFont>
      <p:font typeface="Neue Machina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eue Machina Ultra-Bold" panose="020B0604020202020204" charset="0"/>
      <p:regular r:id="rId26"/>
    </p:embeddedFont>
    <p:embeddedFont>
      <p:font typeface="Neue Machina Light" panose="020B0604020202020204" charset="0"/>
      <p:regular r:id="rId27"/>
    </p:embeddedFont>
    <p:embeddedFont>
      <p:font typeface="Prompt Medium" panose="020B0604020202020204" charset="-3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0EBE"/>
    <a:srgbClr val="9A1DB3"/>
    <a:srgbClr val="800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4" Type="http://schemas.openxmlformats.org/officeDocument/2006/relationships/image" Target="../media/image10.sv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20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9B30A4">
                    <a:alpha val="1326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9A1DB3"/>
                </a:solidFill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0929734" y="2255680"/>
            <a:ext cx="4072163" cy="3997368"/>
          </a:xfrm>
          <a:custGeom>
            <a:avLst/>
            <a:gdLst/>
            <a:ahLst/>
            <a:cxnLst/>
            <a:rect l="l" t="t" r="r" b="b"/>
            <a:pathLst>
              <a:path w="4072163" h="3997368">
                <a:moveTo>
                  <a:pt x="0" y="0"/>
                </a:moveTo>
                <a:lnTo>
                  <a:pt x="4072163" y="0"/>
                </a:lnTo>
                <a:lnTo>
                  <a:pt x="4072163" y="3997368"/>
                </a:lnTo>
                <a:lnTo>
                  <a:pt x="0" y="3997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21432" y="2260696"/>
            <a:ext cx="7531302" cy="3834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18"/>
              </a:lnSpc>
            </a:pPr>
            <a:r>
              <a:rPr lang="en-US" sz="22870" b="1" dirty="0" smtClean="0">
                <a:solidFill>
                  <a:srgbClr val="980EBE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Open Sans Bold"/>
                <a:ea typeface="Open Sans Bold"/>
                <a:cs typeface="Open Sans Bold"/>
                <a:sym typeface="Open Sans Bold"/>
              </a:rPr>
              <a:t>ITCC</a:t>
            </a:r>
            <a:endParaRPr lang="en-US" sz="22870" b="1" dirty="0">
              <a:solidFill>
                <a:srgbClr val="980EBE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42654" y="5998363"/>
            <a:ext cx="12202691" cy="732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9"/>
              </a:lnSpc>
            </a:pPr>
            <a:r>
              <a:rPr lang="en-US" sz="4306" b="1">
                <a:solidFill>
                  <a:srgbClr val="908D8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Inovation and Tecnology in Cloud Computing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4727" y="2737041"/>
            <a:ext cx="15418545" cy="6152267"/>
            <a:chOff x="0" y="0"/>
            <a:chExt cx="4060851" cy="16203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0851" cy="1620350"/>
            </a:xfrm>
            <a:custGeom>
              <a:avLst/>
              <a:gdLst/>
              <a:ahLst/>
              <a:cxnLst/>
              <a:rect l="l" t="t" r="r" b="b"/>
              <a:pathLst>
                <a:path w="4060851" h="1620350">
                  <a:moveTo>
                    <a:pt x="25608" y="0"/>
                  </a:moveTo>
                  <a:lnTo>
                    <a:pt x="4035243" y="0"/>
                  </a:lnTo>
                  <a:cubicBezTo>
                    <a:pt x="4042035" y="0"/>
                    <a:pt x="4048549" y="2698"/>
                    <a:pt x="4053351" y="7500"/>
                  </a:cubicBezTo>
                  <a:cubicBezTo>
                    <a:pt x="4058153" y="12303"/>
                    <a:pt x="4060851" y="18816"/>
                    <a:pt x="4060851" y="25608"/>
                  </a:cubicBezTo>
                  <a:lnTo>
                    <a:pt x="4060851" y="1594742"/>
                  </a:lnTo>
                  <a:cubicBezTo>
                    <a:pt x="4060851" y="1601534"/>
                    <a:pt x="4058153" y="1608047"/>
                    <a:pt x="4053351" y="1612850"/>
                  </a:cubicBezTo>
                  <a:cubicBezTo>
                    <a:pt x="4048549" y="1617652"/>
                    <a:pt x="4042035" y="1620350"/>
                    <a:pt x="4035243" y="1620350"/>
                  </a:cubicBezTo>
                  <a:lnTo>
                    <a:pt x="25608" y="1620350"/>
                  </a:lnTo>
                  <a:cubicBezTo>
                    <a:pt x="18816" y="1620350"/>
                    <a:pt x="12303" y="1617652"/>
                    <a:pt x="7500" y="1612850"/>
                  </a:cubicBezTo>
                  <a:cubicBezTo>
                    <a:pt x="2698" y="1608047"/>
                    <a:pt x="0" y="1601534"/>
                    <a:pt x="0" y="1594742"/>
                  </a:cubicBezTo>
                  <a:lnTo>
                    <a:pt x="0" y="25608"/>
                  </a:lnTo>
                  <a:cubicBezTo>
                    <a:pt x="0" y="18816"/>
                    <a:pt x="2698" y="12303"/>
                    <a:pt x="7500" y="7500"/>
                  </a:cubicBezTo>
                  <a:cubicBezTo>
                    <a:pt x="12303" y="2698"/>
                    <a:pt x="18816" y="0"/>
                    <a:pt x="25608" y="0"/>
                  </a:cubicBezTo>
                  <a:close/>
                </a:path>
              </a:pathLst>
            </a:custGeom>
            <a:solidFill>
              <a:srgbClr val="74346F">
                <a:alpha val="3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060851" cy="1677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40571" y="3111049"/>
            <a:ext cx="15006857" cy="553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  <a:spcBef>
                <a:spcPct val="0"/>
              </a:spcBef>
            </a:pPr>
            <a:r>
              <a:rPr lang="en-US" sz="2526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Regiões</a:t>
            </a:r>
            <a:r>
              <a:rPr lang="en-US" sz="2526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26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As regiões na AWS (Amazon Web Services) são localizações geográficas específicas onde a AWS oferece seus serviços em nuvem. Cada região consiste em múltiplas zonas de disponibilidade (Availability Zones - AZs) que são centros de dados fisicamente separados e independentes.</a:t>
            </a:r>
          </a:p>
          <a:p>
            <a:pPr algn="l">
              <a:lnSpc>
                <a:spcPts val="2577"/>
              </a:lnSpc>
              <a:spcBef>
                <a:spcPct val="0"/>
              </a:spcBef>
            </a:pPr>
            <a:endParaRPr lang="en-US" sz="2526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577"/>
              </a:lnSpc>
              <a:spcBef>
                <a:spcPct val="0"/>
              </a:spcBef>
            </a:pPr>
            <a:endParaRPr lang="en-US" sz="2526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577"/>
              </a:lnSpc>
              <a:spcBef>
                <a:spcPct val="0"/>
              </a:spcBef>
            </a:pPr>
            <a:r>
              <a:rPr lang="en-US" sz="2526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Sub-redes</a:t>
            </a:r>
            <a:r>
              <a:rPr lang="en-US" sz="2526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26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Dividem o VPC em sub-redes menores, geralmente separadas por zona de disponibilidade.</a:t>
            </a:r>
          </a:p>
          <a:p>
            <a:pPr algn="l">
              <a:lnSpc>
                <a:spcPts val="2577"/>
              </a:lnSpc>
              <a:spcBef>
                <a:spcPct val="0"/>
              </a:spcBef>
            </a:pPr>
            <a:endParaRPr lang="en-US" sz="2526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577"/>
              </a:lnSpc>
              <a:spcBef>
                <a:spcPct val="0"/>
              </a:spcBef>
            </a:pPr>
            <a:endParaRPr lang="en-US" sz="2526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577"/>
              </a:lnSpc>
              <a:spcBef>
                <a:spcPct val="0"/>
              </a:spcBef>
            </a:pPr>
            <a:r>
              <a:rPr lang="en-US" sz="2526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Security Group</a:t>
            </a:r>
            <a:r>
              <a:rPr lang="en-US" sz="2526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26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Controlam o tráfego de entrada e saída para as instâncias EC2, atuando como firewalls virtuais.</a:t>
            </a:r>
          </a:p>
          <a:p>
            <a:pPr algn="l">
              <a:lnSpc>
                <a:spcPts val="2577"/>
              </a:lnSpc>
              <a:spcBef>
                <a:spcPct val="0"/>
              </a:spcBef>
            </a:pPr>
            <a:endParaRPr lang="en-US" sz="2526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577"/>
              </a:lnSpc>
              <a:spcBef>
                <a:spcPct val="0"/>
              </a:spcBef>
            </a:pPr>
            <a:endParaRPr lang="en-US" sz="2526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577"/>
              </a:lnSpc>
              <a:spcBef>
                <a:spcPct val="0"/>
              </a:spcBef>
            </a:pPr>
            <a:r>
              <a:rPr lang="en-US" sz="2526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Auto Scaling</a:t>
            </a:r>
            <a:r>
              <a:rPr lang="en-US" sz="2526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26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Aumenta ou diminui automaticamente o número de instâncias EC2 em resposta à demanda, garantindo que sua aplicação tenha recursos suficientes para atender aos seus usuários.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5825"/>
            <a:ext cx="11259039" cy="121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7029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Tecnologias Utilizadas: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4727" y="2737041"/>
            <a:ext cx="15418545" cy="6152267"/>
            <a:chOff x="0" y="0"/>
            <a:chExt cx="4060851" cy="16203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0851" cy="1620350"/>
            </a:xfrm>
            <a:custGeom>
              <a:avLst/>
              <a:gdLst/>
              <a:ahLst/>
              <a:cxnLst/>
              <a:rect l="l" t="t" r="r" b="b"/>
              <a:pathLst>
                <a:path w="4060851" h="1620350">
                  <a:moveTo>
                    <a:pt x="25608" y="0"/>
                  </a:moveTo>
                  <a:lnTo>
                    <a:pt x="4035243" y="0"/>
                  </a:lnTo>
                  <a:cubicBezTo>
                    <a:pt x="4042035" y="0"/>
                    <a:pt x="4048549" y="2698"/>
                    <a:pt x="4053351" y="7500"/>
                  </a:cubicBezTo>
                  <a:cubicBezTo>
                    <a:pt x="4058153" y="12303"/>
                    <a:pt x="4060851" y="18816"/>
                    <a:pt x="4060851" y="25608"/>
                  </a:cubicBezTo>
                  <a:lnTo>
                    <a:pt x="4060851" y="1594742"/>
                  </a:lnTo>
                  <a:cubicBezTo>
                    <a:pt x="4060851" y="1601534"/>
                    <a:pt x="4058153" y="1608047"/>
                    <a:pt x="4053351" y="1612850"/>
                  </a:cubicBezTo>
                  <a:cubicBezTo>
                    <a:pt x="4048549" y="1617652"/>
                    <a:pt x="4042035" y="1620350"/>
                    <a:pt x="4035243" y="1620350"/>
                  </a:cubicBezTo>
                  <a:lnTo>
                    <a:pt x="25608" y="1620350"/>
                  </a:lnTo>
                  <a:cubicBezTo>
                    <a:pt x="18816" y="1620350"/>
                    <a:pt x="12303" y="1617652"/>
                    <a:pt x="7500" y="1612850"/>
                  </a:cubicBezTo>
                  <a:cubicBezTo>
                    <a:pt x="2698" y="1608047"/>
                    <a:pt x="0" y="1601534"/>
                    <a:pt x="0" y="1594742"/>
                  </a:cubicBezTo>
                  <a:lnTo>
                    <a:pt x="0" y="25608"/>
                  </a:lnTo>
                  <a:cubicBezTo>
                    <a:pt x="0" y="18816"/>
                    <a:pt x="2698" y="12303"/>
                    <a:pt x="7500" y="7500"/>
                  </a:cubicBezTo>
                  <a:cubicBezTo>
                    <a:pt x="12303" y="2698"/>
                    <a:pt x="18816" y="0"/>
                    <a:pt x="25608" y="0"/>
                  </a:cubicBezTo>
                  <a:close/>
                </a:path>
              </a:pathLst>
            </a:custGeom>
            <a:solidFill>
              <a:srgbClr val="74346F">
                <a:alpha val="3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060851" cy="1677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34854" y="3237580"/>
            <a:ext cx="15118419" cy="5179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  <a:spcBef>
                <a:spcPct val="0"/>
              </a:spcBef>
            </a:pPr>
            <a:r>
              <a:rPr lang="en-US" sz="2511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AVAILABILITY ZONE</a:t>
            </a:r>
            <a:r>
              <a:rPr lang="en-US" sz="2511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11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As Zonas de Disponibilidade da AWS são componentes cruciais da infraestrutura da nuvem da Amazon, projetadas para fornecer alta disponibilidade, resiliência e escalabilidade para aplicações.</a:t>
            </a:r>
          </a:p>
          <a:p>
            <a:pPr algn="l">
              <a:lnSpc>
                <a:spcPts val="2561"/>
              </a:lnSpc>
              <a:spcBef>
                <a:spcPct val="0"/>
              </a:spcBef>
            </a:pPr>
            <a:r>
              <a:rPr lang="en-US" sz="2511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Ao implantar recursos em várias AZs, você pode garantir que suas aplicações permaneçam operacionais e responsivas, mesmo em caso de falhas ou interrupções em uma parte da infraestrutura. Essa estratégia é essencial para qualquer empresa que deseja aproveitar ao máximo a nuvem da AWS, garantindo que suas aplicações sejam robustas e confiáveis.</a:t>
            </a:r>
          </a:p>
          <a:p>
            <a:pPr algn="l">
              <a:lnSpc>
                <a:spcPts val="2561"/>
              </a:lnSpc>
              <a:spcBef>
                <a:spcPct val="0"/>
              </a:spcBef>
            </a:pPr>
            <a:endParaRPr lang="en-US" sz="2511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561"/>
              </a:lnSpc>
              <a:spcBef>
                <a:spcPct val="0"/>
              </a:spcBef>
            </a:pPr>
            <a:endParaRPr lang="en-US" sz="2511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561"/>
              </a:lnSpc>
              <a:spcBef>
                <a:spcPct val="0"/>
              </a:spcBef>
            </a:pPr>
            <a:r>
              <a:rPr lang="en-US" sz="2511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S3 (Simple Storage Service)</a:t>
            </a:r>
            <a:r>
              <a:rPr lang="en-US" sz="2511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11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É um serviço de armazenamento de objetos que pode ser usado para armazenar arquivos estáticos, backups e outros dados.</a:t>
            </a:r>
          </a:p>
          <a:p>
            <a:pPr algn="l">
              <a:lnSpc>
                <a:spcPts val="2561"/>
              </a:lnSpc>
              <a:spcBef>
                <a:spcPct val="0"/>
              </a:spcBef>
            </a:pPr>
            <a:endParaRPr lang="en-US" sz="2511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561"/>
              </a:lnSpc>
              <a:spcBef>
                <a:spcPct val="0"/>
              </a:spcBef>
            </a:pPr>
            <a:endParaRPr lang="en-US" sz="2511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561"/>
              </a:lnSpc>
              <a:spcBef>
                <a:spcPct val="0"/>
              </a:spcBef>
            </a:pPr>
            <a:r>
              <a:rPr lang="en-US" sz="2511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VPC</a:t>
            </a:r>
            <a:r>
              <a:rPr lang="en-US" sz="2511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11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VPC (Virtual Private Cloud): É uma rede isolada e personalizada na AWS, onde você pode lançar seus recursos.</a:t>
            </a:r>
          </a:p>
          <a:p>
            <a:pPr algn="l">
              <a:lnSpc>
                <a:spcPts val="2561"/>
              </a:lnSpc>
              <a:spcBef>
                <a:spcPct val="0"/>
              </a:spcBef>
            </a:pPr>
            <a:endParaRPr lang="en-US" sz="2511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85825"/>
            <a:ext cx="11259039" cy="121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7029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Tecnologias Utilizadas: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34727" y="2737041"/>
            <a:ext cx="15418545" cy="6152267"/>
            <a:chOff x="0" y="0"/>
            <a:chExt cx="4060851" cy="16203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0851" cy="1620350"/>
            </a:xfrm>
            <a:custGeom>
              <a:avLst/>
              <a:gdLst/>
              <a:ahLst/>
              <a:cxnLst/>
              <a:rect l="l" t="t" r="r" b="b"/>
              <a:pathLst>
                <a:path w="4060851" h="1620350">
                  <a:moveTo>
                    <a:pt x="25608" y="0"/>
                  </a:moveTo>
                  <a:lnTo>
                    <a:pt x="4035243" y="0"/>
                  </a:lnTo>
                  <a:cubicBezTo>
                    <a:pt x="4042035" y="0"/>
                    <a:pt x="4048549" y="2698"/>
                    <a:pt x="4053351" y="7500"/>
                  </a:cubicBezTo>
                  <a:cubicBezTo>
                    <a:pt x="4058153" y="12303"/>
                    <a:pt x="4060851" y="18816"/>
                    <a:pt x="4060851" y="25608"/>
                  </a:cubicBezTo>
                  <a:lnTo>
                    <a:pt x="4060851" y="1594742"/>
                  </a:lnTo>
                  <a:cubicBezTo>
                    <a:pt x="4060851" y="1601534"/>
                    <a:pt x="4058153" y="1608047"/>
                    <a:pt x="4053351" y="1612850"/>
                  </a:cubicBezTo>
                  <a:cubicBezTo>
                    <a:pt x="4048549" y="1617652"/>
                    <a:pt x="4042035" y="1620350"/>
                    <a:pt x="4035243" y="1620350"/>
                  </a:cubicBezTo>
                  <a:lnTo>
                    <a:pt x="25608" y="1620350"/>
                  </a:lnTo>
                  <a:cubicBezTo>
                    <a:pt x="18816" y="1620350"/>
                    <a:pt x="12303" y="1617652"/>
                    <a:pt x="7500" y="1612850"/>
                  </a:cubicBezTo>
                  <a:cubicBezTo>
                    <a:pt x="2698" y="1608047"/>
                    <a:pt x="0" y="1601534"/>
                    <a:pt x="0" y="1594742"/>
                  </a:cubicBezTo>
                  <a:lnTo>
                    <a:pt x="0" y="25608"/>
                  </a:lnTo>
                  <a:cubicBezTo>
                    <a:pt x="0" y="18816"/>
                    <a:pt x="2698" y="12303"/>
                    <a:pt x="7500" y="7500"/>
                  </a:cubicBezTo>
                  <a:cubicBezTo>
                    <a:pt x="12303" y="2698"/>
                    <a:pt x="18816" y="0"/>
                    <a:pt x="25608" y="0"/>
                  </a:cubicBezTo>
                  <a:close/>
                </a:path>
              </a:pathLst>
            </a:custGeom>
            <a:solidFill>
              <a:srgbClr val="74346F">
                <a:alpha val="3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060851" cy="1677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24451" y="3110170"/>
            <a:ext cx="14439099" cy="558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587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RDS</a:t>
            </a:r>
            <a:r>
              <a:rPr lang="en-US" sz="2587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87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O Amazon Relational Database Service (RDS) é um serviço poderoso e flexível que simplifica o gerenciamento de bancos de dados relacionais na nuvem. Com suporte para múltiplos SGBDs (Sistemas Gerenciadores de Banco de Dados), escalabilidade, alta disponibilidade, segurança robusta e gerenciamento automatizado, o RDS é ideal para desenvolvedores e empresas que desejam se concentrar em construir aplicações sem se preocupar com a complexidade de manter a infraestrutura de banco de dados. Isso permite que você crie aplicações mais rápidas, confiáveis e seguras na AWS.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  <a:endParaRPr lang="en-US" sz="2587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639"/>
              </a:lnSpc>
              <a:spcBef>
                <a:spcPct val="0"/>
              </a:spcBef>
            </a:pPr>
            <a:endParaRPr lang="en-US" sz="2587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587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ELB (Elastic Load Balancer)</a:t>
            </a:r>
            <a:r>
              <a:rPr lang="en-US" sz="2587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87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Distribui o tráfego de entrada entre múltiplas instâncias do EC2, garantindo alta disponibilidade e escalabilidade.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  <a:endParaRPr lang="en-US" sz="2587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639"/>
              </a:lnSpc>
              <a:spcBef>
                <a:spcPct val="0"/>
              </a:spcBef>
            </a:pPr>
            <a:endParaRPr lang="en-US" sz="2587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587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EC2 (Elastic Compute Cloud)</a:t>
            </a:r>
            <a:r>
              <a:rPr lang="en-US" sz="2587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87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As instâncias EC2 são os servidores virtuais que executam sua aplicação. Elas são agrupadas em sub-redes privadas dentro de um VPC.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5825"/>
            <a:ext cx="11259039" cy="121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7029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Tecnologias Utilizadas: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2921" y="2552927"/>
            <a:ext cx="13402158" cy="6405925"/>
          </a:xfrm>
          <a:custGeom>
            <a:avLst/>
            <a:gdLst/>
            <a:ahLst/>
            <a:cxnLst/>
            <a:rect l="l" t="t" r="r" b="b"/>
            <a:pathLst>
              <a:path w="13402158" h="6405925">
                <a:moveTo>
                  <a:pt x="0" y="0"/>
                </a:moveTo>
                <a:lnTo>
                  <a:pt x="13402158" y="0"/>
                </a:lnTo>
                <a:lnTo>
                  <a:pt x="13402158" y="6405926"/>
                </a:lnTo>
                <a:lnTo>
                  <a:pt x="0" y="6405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85825"/>
            <a:ext cx="10918406" cy="121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7029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Arquitetura Proposta: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0918406" cy="121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7029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Proposta:</a:t>
            </a:r>
          </a:p>
        </p:txBody>
      </p:sp>
      <p:sp>
        <p:nvSpPr>
          <p:cNvPr id="4" name="Freeform 4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2554" y="3441718"/>
            <a:ext cx="15342891" cy="3905717"/>
          </a:xfrm>
          <a:custGeom>
            <a:avLst/>
            <a:gdLst/>
            <a:ahLst/>
            <a:cxnLst/>
            <a:rect l="l" t="t" r="r" b="b"/>
            <a:pathLst>
              <a:path w="15342891" h="3905717">
                <a:moveTo>
                  <a:pt x="0" y="0"/>
                </a:moveTo>
                <a:lnTo>
                  <a:pt x="15342892" y="0"/>
                </a:lnTo>
                <a:lnTo>
                  <a:pt x="15342892" y="3905718"/>
                </a:lnTo>
                <a:lnTo>
                  <a:pt x="0" y="390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7" t="-1256" r="-887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333" b="-8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75416" y="3636724"/>
            <a:ext cx="6503141" cy="557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8"/>
              </a:lnSpc>
            </a:pPr>
            <a:r>
              <a:rPr lang="en-US" sz="3175" b="1">
                <a:solidFill>
                  <a:srgbClr val="EDEDED"/>
                </a:solidFill>
                <a:latin typeface="Prompt Bold"/>
                <a:ea typeface="Prompt Bold"/>
                <a:cs typeface="Prompt Bold"/>
                <a:sym typeface="Prompt Bold"/>
              </a:rPr>
              <a:t>Planejamento da ação</a:t>
            </a:r>
          </a:p>
          <a:p>
            <a:pPr algn="l">
              <a:lnSpc>
                <a:spcPts val="3398"/>
              </a:lnSpc>
            </a:pPr>
            <a:endParaRPr lang="en-US" sz="3175" b="1">
              <a:solidFill>
                <a:srgbClr val="EDEDED"/>
              </a:solidFill>
              <a:latin typeface="Prompt Bold"/>
              <a:ea typeface="Prompt Bold"/>
              <a:cs typeface="Prompt Bold"/>
              <a:sym typeface="Prompt Bold"/>
            </a:endParaRPr>
          </a:p>
          <a:p>
            <a:pPr algn="l">
              <a:lnSpc>
                <a:spcPts val="3398"/>
              </a:lnSpc>
            </a:pPr>
            <a:r>
              <a:rPr lang="en-US" sz="3175" b="1">
                <a:solidFill>
                  <a:srgbClr val="EDEDED"/>
                </a:solidFill>
                <a:latin typeface="Prompt Bold"/>
                <a:ea typeface="Prompt Bold"/>
                <a:cs typeface="Prompt Bold"/>
                <a:sym typeface="Prompt Bold"/>
              </a:rPr>
              <a:t>Análise das Tecnologias</a:t>
            </a:r>
          </a:p>
          <a:p>
            <a:pPr algn="l">
              <a:lnSpc>
                <a:spcPts val="3398"/>
              </a:lnSpc>
            </a:pPr>
            <a:endParaRPr lang="en-US" sz="3175" b="1">
              <a:solidFill>
                <a:srgbClr val="EDEDED"/>
              </a:solidFill>
              <a:latin typeface="Prompt Bold"/>
              <a:ea typeface="Prompt Bold"/>
              <a:cs typeface="Prompt Bold"/>
              <a:sym typeface="Prompt Bold"/>
            </a:endParaRPr>
          </a:p>
          <a:p>
            <a:pPr algn="l">
              <a:lnSpc>
                <a:spcPts val="3398"/>
              </a:lnSpc>
            </a:pPr>
            <a:r>
              <a:rPr lang="en-US" sz="3175" b="1">
                <a:solidFill>
                  <a:srgbClr val="EDEDED"/>
                </a:solidFill>
                <a:latin typeface="Prompt Bold"/>
                <a:ea typeface="Prompt Bold"/>
                <a:cs typeface="Prompt Bold"/>
                <a:sym typeface="Prompt Bold"/>
              </a:rPr>
              <a:t>Pesquisa de mercado</a:t>
            </a:r>
          </a:p>
          <a:p>
            <a:pPr algn="l">
              <a:lnSpc>
                <a:spcPts val="3398"/>
              </a:lnSpc>
            </a:pPr>
            <a:endParaRPr lang="en-US" sz="3175" b="1">
              <a:solidFill>
                <a:srgbClr val="EDEDED"/>
              </a:solidFill>
              <a:latin typeface="Prompt Bold"/>
              <a:ea typeface="Prompt Bold"/>
              <a:cs typeface="Prompt Bold"/>
              <a:sym typeface="Prompt Bold"/>
            </a:endParaRPr>
          </a:p>
          <a:p>
            <a:pPr algn="l">
              <a:lnSpc>
                <a:spcPts val="3398"/>
              </a:lnSpc>
            </a:pPr>
            <a:r>
              <a:rPr lang="en-US" sz="3175" b="1">
                <a:solidFill>
                  <a:srgbClr val="EDEDED"/>
                </a:solidFill>
                <a:latin typeface="Prompt Bold"/>
                <a:ea typeface="Prompt Bold"/>
                <a:cs typeface="Prompt Bold"/>
                <a:sym typeface="Prompt Bold"/>
              </a:rPr>
              <a:t>Testes de Ferramentas</a:t>
            </a:r>
          </a:p>
          <a:p>
            <a:pPr algn="l">
              <a:lnSpc>
                <a:spcPts val="3398"/>
              </a:lnSpc>
            </a:pPr>
            <a:endParaRPr lang="en-US" sz="3175" b="1">
              <a:solidFill>
                <a:srgbClr val="EDEDED"/>
              </a:solidFill>
              <a:latin typeface="Prompt Bold"/>
              <a:ea typeface="Prompt Bold"/>
              <a:cs typeface="Prompt Bold"/>
              <a:sym typeface="Prompt Bold"/>
            </a:endParaRPr>
          </a:p>
          <a:p>
            <a:pPr algn="l">
              <a:lnSpc>
                <a:spcPts val="3398"/>
              </a:lnSpc>
            </a:pPr>
            <a:r>
              <a:rPr lang="en-US" sz="3175" b="1">
                <a:solidFill>
                  <a:srgbClr val="EDEDED"/>
                </a:solidFill>
                <a:latin typeface="Prompt Bold"/>
                <a:ea typeface="Prompt Bold"/>
                <a:cs typeface="Prompt Bold"/>
                <a:sym typeface="Prompt Bold"/>
              </a:rPr>
              <a:t>Geração da Arquitetura</a:t>
            </a:r>
          </a:p>
          <a:p>
            <a:pPr algn="l">
              <a:lnSpc>
                <a:spcPts val="3398"/>
              </a:lnSpc>
            </a:pPr>
            <a:endParaRPr lang="en-US" sz="3175" b="1">
              <a:solidFill>
                <a:srgbClr val="EDEDED"/>
              </a:solidFill>
              <a:latin typeface="Prompt Bold"/>
              <a:ea typeface="Prompt Bold"/>
              <a:cs typeface="Prompt Bold"/>
              <a:sym typeface="Prompt Bold"/>
            </a:endParaRPr>
          </a:p>
          <a:p>
            <a:pPr algn="l">
              <a:lnSpc>
                <a:spcPts val="3398"/>
              </a:lnSpc>
            </a:pPr>
            <a:r>
              <a:rPr lang="en-US" sz="3175" b="1">
                <a:solidFill>
                  <a:srgbClr val="EDEDED"/>
                </a:solidFill>
                <a:latin typeface="Prompt Bold"/>
                <a:ea typeface="Prompt Bold"/>
                <a:cs typeface="Prompt Bold"/>
                <a:sym typeface="Prompt Bold"/>
              </a:rPr>
              <a:t>Vendas concluídas</a:t>
            </a:r>
          </a:p>
          <a:p>
            <a:pPr algn="l">
              <a:lnSpc>
                <a:spcPts val="3398"/>
              </a:lnSpc>
            </a:pPr>
            <a:endParaRPr lang="en-US" sz="3175" b="1">
              <a:solidFill>
                <a:srgbClr val="EDEDED"/>
              </a:solidFill>
              <a:latin typeface="Prompt Bold"/>
              <a:ea typeface="Prompt Bold"/>
              <a:cs typeface="Prompt Bold"/>
              <a:sym typeface="Prompt Bold"/>
            </a:endParaRPr>
          </a:p>
          <a:p>
            <a:pPr algn="l">
              <a:lnSpc>
                <a:spcPts val="3398"/>
              </a:lnSpc>
            </a:pPr>
            <a:r>
              <a:rPr lang="en-US" sz="3175" b="1">
                <a:solidFill>
                  <a:srgbClr val="EDEDED"/>
                </a:solidFill>
                <a:latin typeface="Prompt Bold"/>
                <a:ea typeface="Prompt Bold"/>
                <a:cs typeface="Prompt Bold"/>
                <a:sym typeface="Prompt Bold"/>
              </a:rPr>
              <a:t>Retorno financeiro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5416" y="2789303"/>
            <a:ext cx="6503141" cy="43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8"/>
              </a:lnSpc>
            </a:pPr>
            <a:r>
              <a:rPr lang="en-US" sz="3175">
                <a:solidFill>
                  <a:srgbClr val="EDEDED"/>
                </a:solidFill>
                <a:latin typeface="Prompt"/>
                <a:ea typeface="Prompt"/>
                <a:cs typeface="Prompt"/>
                <a:sym typeface="Prompt"/>
              </a:rPr>
              <a:t>Entregáveis</a:t>
            </a:r>
          </a:p>
        </p:txBody>
      </p:sp>
      <p:sp>
        <p:nvSpPr>
          <p:cNvPr id="5" name="AutoShape 5"/>
          <p:cNvSpPr/>
          <p:nvPr/>
        </p:nvSpPr>
        <p:spPr>
          <a:xfrm>
            <a:off x="1375416" y="4290310"/>
            <a:ext cx="152884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75416" y="3345787"/>
            <a:ext cx="152884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375416" y="5093109"/>
            <a:ext cx="152884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375416" y="6038669"/>
            <a:ext cx="152884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75416" y="6805333"/>
            <a:ext cx="152884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75416" y="7702494"/>
            <a:ext cx="152884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375416" y="8577149"/>
            <a:ext cx="152884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375416" y="9489861"/>
            <a:ext cx="1528847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8176515" y="2721347"/>
            <a:ext cx="0" cy="671493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10293028" y="2721347"/>
            <a:ext cx="0" cy="671493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2303452" y="2721347"/>
            <a:ext cx="0" cy="671493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14489261" y="2721347"/>
            <a:ext cx="0" cy="671493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6659277" y="2721347"/>
            <a:ext cx="0" cy="671493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8939432" y="3610204"/>
            <a:ext cx="590679" cy="415689"/>
          </a:xfrm>
          <a:custGeom>
            <a:avLst/>
            <a:gdLst/>
            <a:ahLst/>
            <a:cxnLst/>
            <a:rect l="l" t="t" r="r" b="b"/>
            <a:pathLst>
              <a:path w="590679" h="415689">
                <a:moveTo>
                  <a:pt x="0" y="0"/>
                </a:moveTo>
                <a:lnTo>
                  <a:pt x="590679" y="0"/>
                </a:lnTo>
                <a:lnTo>
                  <a:pt x="590679" y="415689"/>
                </a:lnTo>
                <a:lnTo>
                  <a:pt x="0" y="41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39432" y="4483865"/>
            <a:ext cx="590679" cy="415689"/>
          </a:xfrm>
          <a:custGeom>
            <a:avLst/>
            <a:gdLst/>
            <a:ahLst/>
            <a:cxnLst/>
            <a:rect l="l" t="t" r="r" b="b"/>
            <a:pathLst>
              <a:path w="590679" h="415689">
                <a:moveTo>
                  <a:pt x="0" y="0"/>
                </a:moveTo>
                <a:lnTo>
                  <a:pt x="590679" y="0"/>
                </a:lnTo>
                <a:lnTo>
                  <a:pt x="590679" y="415689"/>
                </a:lnTo>
                <a:lnTo>
                  <a:pt x="0" y="41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002900" y="5358045"/>
            <a:ext cx="590679" cy="415689"/>
          </a:xfrm>
          <a:custGeom>
            <a:avLst/>
            <a:gdLst/>
            <a:ahLst/>
            <a:cxnLst/>
            <a:rect l="l" t="t" r="r" b="b"/>
            <a:pathLst>
              <a:path w="590679" h="415689">
                <a:moveTo>
                  <a:pt x="0" y="0"/>
                </a:moveTo>
                <a:lnTo>
                  <a:pt x="590679" y="0"/>
                </a:lnTo>
                <a:lnTo>
                  <a:pt x="590679" y="415688"/>
                </a:lnTo>
                <a:lnTo>
                  <a:pt x="0" y="415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002900" y="6208276"/>
            <a:ext cx="590679" cy="415689"/>
          </a:xfrm>
          <a:custGeom>
            <a:avLst/>
            <a:gdLst/>
            <a:ahLst/>
            <a:cxnLst/>
            <a:rect l="l" t="t" r="r" b="b"/>
            <a:pathLst>
              <a:path w="590679" h="415689">
                <a:moveTo>
                  <a:pt x="0" y="0"/>
                </a:moveTo>
                <a:lnTo>
                  <a:pt x="590679" y="0"/>
                </a:lnTo>
                <a:lnTo>
                  <a:pt x="590679" y="415688"/>
                </a:lnTo>
                <a:lnTo>
                  <a:pt x="0" y="415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101017" y="7046069"/>
            <a:ext cx="590679" cy="415689"/>
          </a:xfrm>
          <a:custGeom>
            <a:avLst/>
            <a:gdLst/>
            <a:ahLst/>
            <a:cxnLst/>
            <a:rect l="l" t="t" r="r" b="b"/>
            <a:pathLst>
              <a:path w="590679" h="415689">
                <a:moveTo>
                  <a:pt x="0" y="0"/>
                </a:moveTo>
                <a:lnTo>
                  <a:pt x="590679" y="0"/>
                </a:lnTo>
                <a:lnTo>
                  <a:pt x="590679" y="415689"/>
                </a:lnTo>
                <a:lnTo>
                  <a:pt x="0" y="41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288097" y="7931977"/>
            <a:ext cx="590679" cy="415689"/>
          </a:xfrm>
          <a:custGeom>
            <a:avLst/>
            <a:gdLst/>
            <a:ahLst/>
            <a:cxnLst/>
            <a:rect l="l" t="t" r="r" b="b"/>
            <a:pathLst>
              <a:path w="590679" h="415689">
                <a:moveTo>
                  <a:pt x="0" y="0"/>
                </a:moveTo>
                <a:lnTo>
                  <a:pt x="590679" y="0"/>
                </a:lnTo>
                <a:lnTo>
                  <a:pt x="590679" y="415689"/>
                </a:lnTo>
                <a:lnTo>
                  <a:pt x="0" y="41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288097" y="8798871"/>
            <a:ext cx="590679" cy="415689"/>
          </a:xfrm>
          <a:custGeom>
            <a:avLst/>
            <a:gdLst/>
            <a:ahLst/>
            <a:cxnLst/>
            <a:rect l="l" t="t" r="r" b="b"/>
            <a:pathLst>
              <a:path w="590679" h="415689">
                <a:moveTo>
                  <a:pt x="0" y="0"/>
                </a:moveTo>
                <a:lnTo>
                  <a:pt x="590679" y="0"/>
                </a:lnTo>
                <a:lnTo>
                  <a:pt x="590679" y="415689"/>
                </a:lnTo>
                <a:lnTo>
                  <a:pt x="0" y="41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75416" y="1236235"/>
            <a:ext cx="12986435" cy="74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3"/>
              </a:lnSpc>
            </a:pPr>
            <a:r>
              <a:rPr lang="en-US" sz="5395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Calendário de entregas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59390" y="2789303"/>
            <a:ext cx="1920975" cy="38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887" b="1">
                <a:solidFill>
                  <a:srgbClr val="EDEDED"/>
                </a:solidFill>
                <a:latin typeface="Prompt Medium"/>
                <a:ea typeface="Prompt Medium"/>
                <a:cs typeface="Prompt Medium"/>
                <a:sym typeface="Prompt Medium"/>
              </a:rPr>
              <a:t>semana 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37753" y="2789303"/>
            <a:ext cx="1920975" cy="38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887" b="1">
                <a:solidFill>
                  <a:srgbClr val="EDEDED"/>
                </a:solidFill>
                <a:latin typeface="Prompt Medium"/>
                <a:ea typeface="Prompt Medium"/>
                <a:cs typeface="Prompt Medium"/>
                <a:sym typeface="Prompt Medium"/>
              </a:rPr>
              <a:t>semana 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08883" y="2789303"/>
            <a:ext cx="1920975" cy="38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887" b="1">
                <a:solidFill>
                  <a:srgbClr val="EDEDED"/>
                </a:solidFill>
                <a:latin typeface="Prompt Medium"/>
                <a:ea typeface="Prompt Medium"/>
                <a:cs typeface="Prompt Medium"/>
                <a:sym typeface="Prompt Medium"/>
              </a:rPr>
              <a:t>semana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22950" y="2789303"/>
            <a:ext cx="1920975" cy="38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887" b="1">
                <a:solidFill>
                  <a:srgbClr val="EDEDED"/>
                </a:solidFill>
                <a:latin typeface="Prompt Medium"/>
                <a:ea typeface="Prompt Medium"/>
                <a:cs typeface="Prompt Medium"/>
                <a:sym typeface="Prompt Medium"/>
              </a:rPr>
              <a:t>semana 4</a:t>
            </a:r>
          </a:p>
        </p:txBody>
      </p:sp>
      <p:sp>
        <p:nvSpPr>
          <p:cNvPr id="30" name="Freeform 30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628633" cy="10536797"/>
            <a:chOff x="0" y="0"/>
            <a:chExt cx="4906307" cy="2775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6307" cy="2775124"/>
            </a:xfrm>
            <a:custGeom>
              <a:avLst/>
              <a:gdLst/>
              <a:ahLst/>
              <a:cxnLst/>
              <a:rect l="l" t="t" r="r" b="b"/>
              <a:pathLst>
                <a:path w="4906307" h="2775124">
                  <a:moveTo>
                    <a:pt x="0" y="0"/>
                  </a:moveTo>
                  <a:lnTo>
                    <a:pt x="4906307" y="0"/>
                  </a:lnTo>
                  <a:lnTo>
                    <a:pt x="4906307" y="2775124"/>
                  </a:lnTo>
                  <a:lnTo>
                    <a:pt x="0" y="277512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9B30A4">
                    <a:alpha val="1326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06307" cy="2813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468250"/>
            <a:ext cx="12748363" cy="356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44"/>
              </a:lnSpc>
            </a:pPr>
            <a:r>
              <a:rPr lang="en-US" sz="13474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Agradecemos a atenção!</a:t>
            </a:r>
          </a:p>
        </p:txBody>
      </p:sp>
      <p:sp>
        <p:nvSpPr>
          <p:cNvPr id="6" name="Freeform 6"/>
          <p:cNvSpPr/>
          <p:nvPr/>
        </p:nvSpPr>
        <p:spPr>
          <a:xfrm>
            <a:off x="12905403" y="3144816"/>
            <a:ext cx="4072163" cy="3997368"/>
          </a:xfrm>
          <a:custGeom>
            <a:avLst/>
            <a:gdLst/>
            <a:ahLst/>
            <a:cxnLst/>
            <a:rect l="l" t="t" r="r" b="b"/>
            <a:pathLst>
              <a:path w="4072163" h="3997368">
                <a:moveTo>
                  <a:pt x="0" y="0"/>
                </a:moveTo>
                <a:lnTo>
                  <a:pt x="4072163" y="0"/>
                </a:lnTo>
                <a:lnTo>
                  <a:pt x="4072163" y="3997368"/>
                </a:lnTo>
                <a:lnTo>
                  <a:pt x="0" y="3997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78000"/>
                  </a:srgbClr>
                </a:gs>
                <a:gs pos="100000">
                  <a:srgbClr val="9B30A4">
                    <a:alpha val="1872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468250"/>
            <a:ext cx="12748363" cy="356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44"/>
              </a:lnSpc>
            </a:pPr>
            <a:r>
              <a:rPr lang="en-US" sz="13474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Projeto de Solução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288583"/>
            <a:ext cx="5215051" cy="53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9"/>
              </a:lnSpc>
            </a:pPr>
            <a:r>
              <a:rPr lang="en-US" sz="3911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Cliente: Nova Tech</a:t>
            </a:r>
          </a:p>
        </p:txBody>
      </p:sp>
      <p:sp>
        <p:nvSpPr>
          <p:cNvPr id="8" name="Freeform 8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333" b="-8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68221" y="1209675"/>
            <a:ext cx="13859043" cy="147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1"/>
              </a:lnSpc>
            </a:pPr>
            <a:r>
              <a:rPr lang="en-US" sz="10942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Sobre Nós:</a:t>
            </a:r>
          </a:p>
        </p:txBody>
      </p:sp>
      <p:sp>
        <p:nvSpPr>
          <p:cNvPr id="4" name="Freeform 4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34727" y="2737041"/>
            <a:ext cx="15418545" cy="6152267"/>
            <a:chOff x="0" y="0"/>
            <a:chExt cx="4060851" cy="1620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0851" cy="1620350"/>
            </a:xfrm>
            <a:custGeom>
              <a:avLst/>
              <a:gdLst/>
              <a:ahLst/>
              <a:cxnLst/>
              <a:rect l="l" t="t" r="r" b="b"/>
              <a:pathLst>
                <a:path w="4060851" h="1620350">
                  <a:moveTo>
                    <a:pt x="25608" y="0"/>
                  </a:moveTo>
                  <a:lnTo>
                    <a:pt x="4035243" y="0"/>
                  </a:lnTo>
                  <a:cubicBezTo>
                    <a:pt x="4042035" y="0"/>
                    <a:pt x="4048549" y="2698"/>
                    <a:pt x="4053351" y="7500"/>
                  </a:cubicBezTo>
                  <a:cubicBezTo>
                    <a:pt x="4058153" y="12303"/>
                    <a:pt x="4060851" y="18816"/>
                    <a:pt x="4060851" y="25608"/>
                  </a:cubicBezTo>
                  <a:lnTo>
                    <a:pt x="4060851" y="1594742"/>
                  </a:lnTo>
                  <a:cubicBezTo>
                    <a:pt x="4060851" y="1601534"/>
                    <a:pt x="4058153" y="1608047"/>
                    <a:pt x="4053351" y="1612850"/>
                  </a:cubicBezTo>
                  <a:cubicBezTo>
                    <a:pt x="4048549" y="1617652"/>
                    <a:pt x="4042035" y="1620350"/>
                    <a:pt x="4035243" y="1620350"/>
                  </a:cubicBezTo>
                  <a:lnTo>
                    <a:pt x="25608" y="1620350"/>
                  </a:lnTo>
                  <a:cubicBezTo>
                    <a:pt x="18816" y="1620350"/>
                    <a:pt x="12303" y="1617652"/>
                    <a:pt x="7500" y="1612850"/>
                  </a:cubicBezTo>
                  <a:cubicBezTo>
                    <a:pt x="2698" y="1608047"/>
                    <a:pt x="0" y="1601534"/>
                    <a:pt x="0" y="1594742"/>
                  </a:cubicBezTo>
                  <a:lnTo>
                    <a:pt x="0" y="25608"/>
                  </a:lnTo>
                  <a:cubicBezTo>
                    <a:pt x="0" y="18816"/>
                    <a:pt x="2698" y="12303"/>
                    <a:pt x="7500" y="7500"/>
                  </a:cubicBezTo>
                  <a:cubicBezTo>
                    <a:pt x="12303" y="2698"/>
                    <a:pt x="18816" y="0"/>
                    <a:pt x="25608" y="0"/>
                  </a:cubicBezTo>
                  <a:close/>
                </a:path>
              </a:pathLst>
            </a:custGeom>
            <a:solidFill>
              <a:srgbClr val="74346F">
                <a:alpha val="3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60851" cy="1677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01980" y="3370166"/>
            <a:ext cx="15084041" cy="4646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3240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Nascida na Escola da Nuvem em Agosto de 2024, a </a:t>
            </a:r>
            <a:r>
              <a:rPr lang="en-US" sz="3240" b="1">
                <a:solidFill>
                  <a:srgbClr val="9447A9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ITCC</a:t>
            </a:r>
            <a:r>
              <a:rPr lang="en-US" sz="3240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é a sua parceira de confiança para transformar seus desafios em oportunidades na nuvem.</a:t>
            </a:r>
          </a:p>
          <a:p>
            <a:pPr algn="l">
              <a:lnSpc>
                <a:spcPts val="3305"/>
              </a:lnSpc>
            </a:pPr>
            <a:endParaRPr lang="en-US" sz="3240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3305"/>
              </a:lnSpc>
            </a:pPr>
            <a:r>
              <a:rPr lang="en-US" sz="3240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Somos especialistas em arquiteturas AWS, com expertise em alta disponibilidade, segurança e escalabilidade. Entregamos soluções personalizadas que impulsionam o crescimento e a competitividade de nossos clientes.</a:t>
            </a:r>
          </a:p>
          <a:p>
            <a:pPr algn="l">
              <a:lnSpc>
                <a:spcPts val="3305"/>
              </a:lnSpc>
            </a:pPr>
            <a:endParaRPr lang="en-US" sz="3240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3305"/>
              </a:lnSpc>
              <a:spcBef>
                <a:spcPct val="0"/>
              </a:spcBef>
            </a:pPr>
            <a:r>
              <a:rPr lang="en-US" sz="3240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Nosso objetivo é simplificar a complexidade da nuvem e permitir que você se concentre no seu core business.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333" b="-8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03913" y="2778687"/>
            <a:ext cx="3483027" cy="3016145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r="-13968" b="-19997"/>
              </a:stretch>
            </a:blipFill>
            <a:ln w="76200" cap="sq">
              <a:solidFill>
                <a:srgbClr val="74346F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256324" y="4413774"/>
            <a:ext cx="3483027" cy="3016145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t="-7062" b="-80847"/>
              </a:stretch>
            </a:blipFill>
            <a:ln w="76200" cap="sq">
              <a:solidFill>
                <a:srgbClr val="74346F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548649" y="4435035"/>
            <a:ext cx="3483027" cy="3016145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 rot="360000">
              <a:off x="11730" y="-101752"/>
              <a:ext cx="4258980" cy="3911903"/>
            </a:xfrm>
            <a:custGeom>
              <a:avLst/>
              <a:gdLst/>
              <a:ahLst/>
              <a:cxnLst/>
              <a:rect l="l" t="t" r="r" b="b"/>
              <a:pathLst>
                <a:path w="4258980" h="3911903">
                  <a:moveTo>
                    <a:pt x="3000418" y="0"/>
                  </a:moveTo>
                  <a:lnTo>
                    <a:pt x="870928" y="223819"/>
                  </a:lnTo>
                  <a:lnTo>
                    <a:pt x="0" y="2179770"/>
                  </a:lnTo>
                  <a:lnTo>
                    <a:pt x="1258562" y="3911904"/>
                  </a:lnTo>
                  <a:lnTo>
                    <a:pt x="3388052" y="3688085"/>
                  </a:lnTo>
                  <a:lnTo>
                    <a:pt x="4258980" y="1732134"/>
                  </a:lnTo>
                  <a:close/>
                </a:path>
              </a:pathLst>
            </a:custGeom>
            <a:blipFill>
              <a:blip r:embed="rId5"/>
              <a:stretch>
                <a:fillRect l="-12843" t="-2861" r="-3795" b="-25291"/>
              </a:stretch>
            </a:blipFill>
            <a:ln w="76200" cap="sq">
              <a:solidFill>
                <a:srgbClr val="74346F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403913" y="6127855"/>
            <a:ext cx="3483027" cy="3016145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t="-12774" b="-41385"/>
              </a:stretch>
            </a:blipFill>
            <a:ln w="76200" cap="sq">
              <a:solidFill>
                <a:srgbClr val="74346F"/>
              </a:solidFill>
              <a:prstDash val="solid"/>
              <a:miter/>
            </a:ln>
          </p:spPr>
        </p:sp>
      </p:grpSp>
      <p:sp>
        <p:nvSpPr>
          <p:cNvPr id="11" name="Freeform 11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94441" y="1104900"/>
            <a:ext cx="12986435" cy="742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3"/>
              </a:lnSpc>
            </a:pPr>
            <a:r>
              <a:rPr lang="en-US" sz="5395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Nossa Equipe ITCC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55895" y="2049878"/>
            <a:ext cx="2779064" cy="54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2033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Ericson Paz</a:t>
            </a:r>
          </a:p>
          <a:p>
            <a:pPr algn="ctr">
              <a:lnSpc>
                <a:spcPts val="2073"/>
              </a:lnSpc>
            </a:pPr>
            <a:r>
              <a:rPr lang="en-US" sz="2033">
                <a:solidFill>
                  <a:srgbClr val="9447A9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Project Manager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48816" y="7588303"/>
            <a:ext cx="2779064" cy="54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2033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Sidney Richele</a:t>
            </a:r>
          </a:p>
          <a:p>
            <a:pPr algn="ctr">
              <a:lnSpc>
                <a:spcPts val="2073"/>
              </a:lnSpc>
            </a:pPr>
            <a:r>
              <a:rPr lang="en-US" sz="2033">
                <a:solidFill>
                  <a:srgbClr val="9447A9"/>
                </a:solidFill>
                <a:latin typeface="Neue Machina"/>
                <a:ea typeface="Neue Machina"/>
                <a:cs typeface="Neue Machina"/>
                <a:sym typeface="Neue Machina"/>
              </a:rPr>
              <a:t>Cloud Architect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53449" y="7588303"/>
            <a:ext cx="2779064" cy="54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2033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Jéssica Savina</a:t>
            </a:r>
          </a:p>
          <a:p>
            <a:pPr algn="ctr">
              <a:lnSpc>
                <a:spcPts val="2073"/>
              </a:lnSpc>
            </a:pPr>
            <a:r>
              <a:rPr lang="en-US" sz="2033">
                <a:solidFill>
                  <a:srgbClr val="9447A9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Database Analyst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55895" y="9344025"/>
            <a:ext cx="2779064" cy="54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3"/>
              </a:lnSpc>
            </a:pPr>
            <a:r>
              <a:rPr lang="en-US" sz="2033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Willian Carlos</a:t>
            </a:r>
          </a:p>
          <a:p>
            <a:pPr algn="ctr">
              <a:lnSpc>
                <a:spcPts val="2073"/>
              </a:lnSpc>
            </a:pPr>
            <a:r>
              <a:rPr lang="en-US" sz="2033">
                <a:solidFill>
                  <a:srgbClr val="9447A9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Network Analyst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333" b="-8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61900" y="6184235"/>
            <a:ext cx="1168697" cy="1168697"/>
          </a:xfrm>
          <a:custGeom>
            <a:avLst/>
            <a:gdLst/>
            <a:ahLst/>
            <a:cxnLst/>
            <a:rect l="l" t="t" r="r" b="b"/>
            <a:pathLst>
              <a:path w="1168697" h="1168697">
                <a:moveTo>
                  <a:pt x="0" y="0"/>
                </a:moveTo>
                <a:lnTo>
                  <a:pt x="1168697" y="0"/>
                </a:lnTo>
                <a:lnTo>
                  <a:pt x="1168697" y="1168697"/>
                </a:lnTo>
                <a:lnTo>
                  <a:pt x="0" y="1168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29569" y="6184235"/>
            <a:ext cx="1336347" cy="1168697"/>
          </a:xfrm>
          <a:custGeom>
            <a:avLst/>
            <a:gdLst/>
            <a:ahLst/>
            <a:cxnLst/>
            <a:rect l="l" t="t" r="r" b="b"/>
            <a:pathLst>
              <a:path w="1336347" h="1168697">
                <a:moveTo>
                  <a:pt x="0" y="0"/>
                </a:moveTo>
                <a:lnTo>
                  <a:pt x="1336348" y="0"/>
                </a:lnTo>
                <a:lnTo>
                  <a:pt x="1336348" y="1168697"/>
                </a:lnTo>
                <a:lnTo>
                  <a:pt x="0" y="1168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65951" y="6097776"/>
            <a:ext cx="1151350" cy="1341616"/>
          </a:xfrm>
          <a:custGeom>
            <a:avLst/>
            <a:gdLst/>
            <a:ahLst/>
            <a:cxnLst/>
            <a:rect l="l" t="t" r="r" b="b"/>
            <a:pathLst>
              <a:path w="1151350" h="1341616">
                <a:moveTo>
                  <a:pt x="0" y="0"/>
                </a:moveTo>
                <a:lnTo>
                  <a:pt x="1151350" y="0"/>
                </a:lnTo>
                <a:lnTo>
                  <a:pt x="1151350" y="1341616"/>
                </a:lnTo>
                <a:lnTo>
                  <a:pt x="0" y="1341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36395" y="2254924"/>
            <a:ext cx="13859043" cy="288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1"/>
              </a:lnSpc>
            </a:pPr>
            <a:r>
              <a:rPr lang="en-US" sz="10942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Como nós trabalhamos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1900" y="7638181"/>
            <a:ext cx="3805161" cy="91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499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Atendimento global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9569" y="7638181"/>
            <a:ext cx="3805161" cy="91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499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Time de especialistas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65951" y="7638181"/>
            <a:ext cx="3805161" cy="91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499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Atendimento local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48356" y="6038708"/>
            <a:ext cx="1533546" cy="1405060"/>
          </a:xfrm>
          <a:custGeom>
            <a:avLst/>
            <a:gdLst/>
            <a:ahLst/>
            <a:cxnLst/>
            <a:rect l="l" t="t" r="r" b="b"/>
            <a:pathLst>
              <a:path w="1533546" h="1405060">
                <a:moveTo>
                  <a:pt x="0" y="0"/>
                </a:moveTo>
                <a:lnTo>
                  <a:pt x="1533546" y="0"/>
                </a:lnTo>
                <a:lnTo>
                  <a:pt x="1533546" y="1405059"/>
                </a:lnTo>
                <a:lnTo>
                  <a:pt x="0" y="1405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86839" y="6038708"/>
            <a:ext cx="1506399" cy="1405060"/>
          </a:xfrm>
          <a:custGeom>
            <a:avLst/>
            <a:gdLst/>
            <a:ahLst/>
            <a:cxnLst/>
            <a:rect l="l" t="t" r="r" b="b"/>
            <a:pathLst>
              <a:path w="1506399" h="1405060">
                <a:moveTo>
                  <a:pt x="0" y="0"/>
                </a:moveTo>
                <a:lnTo>
                  <a:pt x="1506399" y="0"/>
                </a:lnTo>
                <a:lnTo>
                  <a:pt x="1506399" y="1405059"/>
                </a:lnTo>
                <a:lnTo>
                  <a:pt x="0" y="14050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52407" y="6038708"/>
            <a:ext cx="1698424" cy="1405060"/>
          </a:xfrm>
          <a:custGeom>
            <a:avLst/>
            <a:gdLst/>
            <a:ahLst/>
            <a:cxnLst/>
            <a:rect l="l" t="t" r="r" b="b"/>
            <a:pathLst>
              <a:path w="1698424" h="1405060">
                <a:moveTo>
                  <a:pt x="0" y="0"/>
                </a:moveTo>
                <a:lnTo>
                  <a:pt x="1698424" y="0"/>
                </a:lnTo>
                <a:lnTo>
                  <a:pt x="1698424" y="1405059"/>
                </a:lnTo>
                <a:lnTo>
                  <a:pt x="0" y="14050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79207" y="2254924"/>
            <a:ext cx="11215262" cy="288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1"/>
              </a:lnSpc>
            </a:pPr>
            <a:r>
              <a:rPr lang="en-US" sz="10942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O que Entregamos: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48356" y="7729017"/>
            <a:ext cx="3805161" cy="91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499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Alavancamento da marca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33024" y="7729017"/>
            <a:ext cx="3805161" cy="91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499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Aumento nos Lucros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2407" y="7729017"/>
            <a:ext cx="3805161" cy="91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3499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Projeto se paga com alto retorno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34727" y="2737041"/>
            <a:ext cx="15418545" cy="6152267"/>
            <a:chOff x="0" y="0"/>
            <a:chExt cx="4060851" cy="1620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0851" cy="1620350"/>
            </a:xfrm>
            <a:custGeom>
              <a:avLst/>
              <a:gdLst/>
              <a:ahLst/>
              <a:cxnLst/>
              <a:rect l="l" t="t" r="r" b="b"/>
              <a:pathLst>
                <a:path w="4060851" h="1620350">
                  <a:moveTo>
                    <a:pt x="25608" y="0"/>
                  </a:moveTo>
                  <a:lnTo>
                    <a:pt x="4035243" y="0"/>
                  </a:lnTo>
                  <a:cubicBezTo>
                    <a:pt x="4042035" y="0"/>
                    <a:pt x="4048549" y="2698"/>
                    <a:pt x="4053351" y="7500"/>
                  </a:cubicBezTo>
                  <a:cubicBezTo>
                    <a:pt x="4058153" y="12303"/>
                    <a:pt x="4060851" y="18816"/>
                    <a:pt x="4060851" y="25608"/>
                  </a:cubicBezTo>
                  <a:lnTo>
                    <a:pt x="4060851" y="1594742"/>
                  </a:lnTo>
                  <a:cubicBezTo>
                    <a:pt x="4060851" y="1601534"/>
                    <a:pt x="4058153" y="1608047"/>
                    <a:pt x="4053351" y="1612850"/>
                  </a:cubicBezTo>
                  <a:cubicBezTo>
                    <a:pt x="4048549" y="1617652"/>
                    <a:pt x="4042035" y="1620350"/>
                    <a:pt x="4035243" y="1620350"/>
                  </a:cubicBezTo>
                  <a:lnTo>
                    <a:pt x="25608" y="1620350"/>
                  </a:lnTo>
                  <a:cubicBezTo>
                    <a:pt x="18816" y="1620350"/>
                    <a:pt x="12303" y="1617652"/>
                    <a:pt x="7500" y="1612850"/>
                  </a:cubicBezTo>
                  <a:cubicBezTo>
                    <a:pt x="2698" y="1608047"/>
                    <a:pt x="0" y="1601534"/>
                    <a:pt x="0" y="1594742"/>
                  </a:cubicBezTo>
                  <a:lnTo>
                    <a:pt x="0" y="25608"/>
                  </a:lnTo>
                  <a:cubicBezTo>
                    <a:pt x="0" y="18816"/>
                    <a:pt x="2698" y="12303"/>
                    <a:pt x="7500" y="7500"/>
                  </a:cubicBezTo>
                  <a:cubicBezTo>
                    <a:pt x="12303" y="2698"/>
                    <a:pt x="18816" y="0"/>
                    <a:pt x="25608" y="0"/>
                  </a:cubicBezTo>
                  <a:close/>
                </a:path>
              </a:pathLst>
            </a:custGeom>
            <a:solidFill>
              <a:srgbClr val="74346F">
                <a:alpha val="3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60851" cy="1677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78129" y="3079652"/>
            <a:ext cx="14531742" cy="527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9"/>
              </a:lnSpc>
            </a:pPr>
            <a:r>
              <a:rPr lang="en-US" sz="3744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 startup Nova Tech, está criando um e-commerce.</a:t>
            </a:r>
          </a:p>
          <a:p>
            <a:pPr algn="ctr">
              <a:lnSpc>
                <a:spcPts val="3819"/>
              </a:lnSpc>
            </a:pPr>
            <a:r>
              <a:rPr lang="en-US" sz="3744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O time responsável pela infraestrutura</a:t>
            </a:r>
          </a:p>
          <a:p>
            <a:pPr algn="ctr">
              <a:lnSpc>
                <a:spcPts val="3819"/>
              </a:lnSpc>
            </a:pPr>
            <a:r>
              <a:rPr lang="en-US" sz="3744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decidiu contratar uma consultoria para evoluir sua arquitetura. Tendo disponível para</a:t>
            </a:r>
          </a:p>
          <a:p>
            <a:pPr algn="ctr">
              <a:lnSpc>
                <a:spcPts val="3819"/>
              </a:lnSpc>
            </a:pPr>
            <a:r>
              <a:rPr lang="en-US" sz="3744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investimento um aporte inicial de até </a:t>
            </a:r>
            <a:r>
              <a:rPr lang="en-US" sz="3744">
                <a:solidFill>
                  <a:srgbClr val="9447A9"/>
                </a:solidFill>
                <a:latin typeface="Neue Machina"/>
                <a:ea typeface="Neue Machina"/>
                <a:cs typeface="Neue Machina"/>
                <a:sym typeface="Neue Machina"/>
              </a:rPr>
              <a:t>$10.000,00</a:t>
            </a:r>
            <a:r>
              <a:rPr lang="en-US" sz="3744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para compromissos de longo</a:t>
            </a:r>
          </a:p>
          <a:p>
            <a:pPr algn="ctr">
              <a:lnSpc>
                <a:spcPts val="3819"/>
              </a:lnSpc>
            </a:pPr>
            <a:r>
              <a:rPr lang="en-US" sz="3744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prazo, além de um orçamento mensal de </a:t>
            </a:r>
            <a:r>
              <a:rPr lang="en-US" sz="3744">
                <a:solidFill>
                  <a:srgbClr val="9447A9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$500,00</a:t>
            </a:r>
            <a:r>
              <a:rPr lang="en-US" sz="3744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para gastos adicionais recorrentes na</a:t>
            </a:r>
          </a:p>
          <a:p>
            <a:pPr algn="ctr">
              <a:lnSpc>
                <a:spcPts val="3819"/>
              </a:lnSpc>
            </a:pPr>
            <a:r>
              <a:rPr lang="en-US" sz="3744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nuvem AWS.</a:t>
            </a:r>
          </a:p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3744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A Nova Tech deseja uma arquitetura baseada nas melhores práticas da AWS.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24000"/>
            <a:ext cx="6135711" cy="121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195"/>
              </a:lnSpc>
              <a:spcBef>
                <a:spcPct val="0"/>
              </a:spcBef>
            </a:pPr>
            <a:r>
              <a:rPr lang="en-US" sz="11226" spc="-976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Objetivo</a:t>
            </a:r>
          </a:p>
        </p:txBody>
      </p:sp>
      <p:sp>
        <p:nvSpPr>
          <p:cNvPr id="8" name="Freeform 8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52608" y="2444772"/>
            <a:ext cx="12305306" cy="6813528"/>
          </a:xfrm>
          <a:custGeom>
            <a:avLst/>
            <a:gdLst/>
            <a:ahLst/>
            <a:cxnLst/>
            <a:rect l="l" t="t" r="r" b="b"/>
            <a:pathLst>
              <a:path w="12305306" h="6813528">
                <a:moveTo>
                  <a:pt x="0" y="0"/>
                </a:moveTo>
                <a:lnTo>
                  <a:pt x="12305306" y="0"/>
                </a:lnTo>
                <a:lnTo>
                  <a:pt x="12305306" y="6813528"/>
                </a:lnTo>
                <a:lnTo>
                  <a:pt x="0" y="681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85825"/>
            <a:ext cx="8853041" cy="121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61"/>
              </a:lnSpc>
            </a:pPr>
            <a:r>
              <a:rPr lang="en-US" sz="7043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Arquitetura Atual:</a:t>
            </a:r>
          </a:p>
        </p:txBody>
      </p:sp>
      <p:sp>
        <p:nvSpPr>
          <p:cNvPr id="5" name="Freeform 5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1259039" cy="121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7029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Tecnologias Utilizadas:</a:t>
            </a:r>
          </a:p>
        </p:txBody>
      </p:sp>
      <p:sp>
        <p:nvSpPr>
          <p:cNvPr id="4" name="Freeform 4"/>
          <p:cNvSpPr/>
          <p:nvPr/>
        </p:nvSpPr>
        <p:spPr>
          <a:xfrm>
            <a:off x="16663890" y="8692721"/>
            <a:ext cx="1624110" cy="1594279"/>
          </a:xfrm>
          <a:custGeom>
            <a:avLst/>
            <a:gdLst/>
            <a:ahLst/>
            <a:cxnLst/>
            <a:rect l="l" t="t" r="r" b="b"/>
            <a:pathLst>
              <a:path w="1624110" h="1594279">
                <a:moveTo>
                  <a:pt x="0" y="0"/>
                </a:moveTo>
                <a:lnTo>
                  <a:pt x="1624110" y="0"/>
                </a:lnTo>
                <a:lnTo>
                  <a:pt x="1624110" y="1594279"/>
                </a:lnTo>
                <a:lnTo>
                  <a:pt x="0" y="159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34727" y="2737041"/>
            <a:ext cx="15418545" cy="6152267"/>
            <a:chOff x="0" y="0"/>
            <a:chExt cx="4060851" cy="1620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0851" cy="1620350"/>
            </a:xfrm>
            <a:custGeom>
              <a:avLst/>
              <a:gdLst/>
              <a:ahLst/>
              <a:cxnLst/>
              <a:rect l="l" t="t" r="r" b="b"/>
              <a:pathLst>
                <a:path w="4060851" h="1620350">
                  <a:moveTo>
                    <a:pt x="25608" y="0"/>
                  </a:moveTo>
                  <a:lnTo>
                    <a:pt x="4035243" y="0"/>
                  </a:lnTo>
                  <a:cubicBezTo>
                    <a:pt x="4042035" y="0"/>
                    <a:pt x="4048549" y="2698"/>
                    <a:pt x="4053351" y="7500"/>
                  </a:cubicBezTo>
                  <a:cubicBezTo>
                    <a:pt x="4058153" y="12303"/>
                    <a:pt x="4060851" y="18816"/>
                    <a:pt x="4060851" y="25608"/>
                  </a:cubicBezTo>
                  <a:lnTo>
                    <a:pt x="4060851" y="1594742"/>
                  </a:lnTo>
                  <a:cubicBezTo>
                    <a:pt x="4060851" y="1601534"/>
                    <a:pt x="4058153" y="1608047"/>
                    <a:pt x="4053351" y="1612850"/>
                  </a:cubicBezTo>
                  <a:cubicBezTo>
                    <a:pt x="4048549" y="1617652"/>
                    <a:pt x="4042035" y="1620350"/>
                    <a:pt x="4035243" y="1620350"/>
                  </a:cubicBezTo>
                  <a:lnTo>
                    <a:pt x="25608" y="1620350"/>
                  </a:lnTo>
                  <a:cubicBezTo>
                    <a:pt x="18816" y="1620350"/>
                    <a:pt x="12303" y="1617652"/>
                    <a:pt x="7500" y="1612850"/>
                  </a:cubicBezTo>
                  <a:cubicBezTo>
                    <a:pt x="2698" y="1608047"/>
                    <a:pt x="0" y="1601534"/>
                    <a:pt x="0" y="1594742"/>
                  </a:cubicBezTo>
                  <a:lnTo>
                    <a:pt x="0" y="25608"/>
                  </a:lnTo>
                  <a:cubicBezTo>
                    <a:pt x="0" y="18816"/>
                    <a:pt x="2698" y="12303"/>
                    <a:pt x="7500" y="7500"/>
                  </a:cubicBezTo>
                  <a:cubicBezTo>
                    <a:pt x="12303" y="2698"/>
                    <a:pt x="18816" y="0"/>
                    <a:pt x="25608" y="0"/>
                  </a:cubicBezTo>
                  <a:close/>
                </a:path>
              </a:pathLst>
            </a:custGeom>
            <a:solidFill>
              <a:srgbClr val="74346F">
                <a:alpha val="3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60851" cy="1677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4525" y="3245151"/>
            <a:ext cx="14918951" cy="488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  <a:spcBef>
                <a:spcPct val="0"/>
              </a:spcBef>
            </a:pPr>
            <a:r>
              <a:rPr lang="en-US" sz="2561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WAF:</a:t>
            </a:r>
            <a:r>
              <a:rPr lang="en-US" sz="2561">
                <a:solidFill>
                  <a:srgbClr val="EDEDED"/>
                </a:solidFill>
                <a:latin typeface="Neue Machina"/>
                <a:ea typeface="Neue Machina"/>
                <a:cs typeface="Neue Machina"/>
                <a:sym typeface="Neue Machina"/>
              </a:rPr>
              <a:t> É um firewall de aplicação web que protege sua aplicação contra ataques comuns na web, como SQL injection e cross-site scripting (XSS). Ele atua como a primeira linha de defesa antes que o tráfego alcance sua aplicação.</a:t>
            </a:r>
          </a:p>
          <a:p>
            <a:pPr algn="l">
              <a:lnSpc>
                <a:spcPts val="2612"/>
              </a:lnSpc>
              <a:spcBef>
                <a:spcPct val="0"/>
              </a:spcBef>
            </a:pPr>
            <a:endParaRPr lang="en-US" sz="2561">
              <a:solidFill>
                <a:srgbClr val="EDEDED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l">
              <a:lnSpc>
                <a:spcPts val="2612"/>
              </a:lnSpc>
              <a:spcBef>
                <a:spcPct val="0"/>
              </a:spcBef>
            </a:pPr>
            <a:endParaRPr lang="en-US" sz="2561">
              <a:solidFill>
                <a:srgbClr val="EDEDED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l">
              <a:lnSpc>
                <a:spcPts val="2612"/>
              </a:lnSpc>
              <a:spcBef>
                <a:spcPct val="0"/>
              </a:spcBef>
            </a:pPr>
            <a:endParaRPr lang="en-US" sz="2561">
              <a:solidFill>
                <a:srgbClr val="EDEDED"/>
              </a:solidFill>
              <a:latin typeface="Neue Machina"/>
              <a:ea typeface="Neue Machina"/>
              <a:cs typeface="Neue Machina"/>
              <a:sym typeface="Neue Machina"/>
            </a:endParaRPr>
          </a:p>
          <a:p>
            <a:pPr algn="l">
              <a:lnSpc>
                <a:spcPts val="2612"/>
              </a:lnSpc>
              <a:spcBef>
                <a:spcPct val="0"/>
              </a:spcBef>
            </a:pPr>
            <a:r>
              <a:rPr lang="en-US" sz="2561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Route 53</a:t>
            </a:r>
            <a:r>
              <a:rPr lang="en-US" sz="2561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61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É o serviço de DNS da AWS, responsável por direcionar o tráfego de internet para sua aplicação. Ele atua como um "catálogo telefônico" da internet, traduzindo nomes de domínio em endereços IP.</a:t>
            </a:r>
          </a:p>
          <a:p>
            <a:pPr algn="l">
              <a:lnSpc>
                <a:spcPts val="2612"/>
              </a:lnSpc>
              <a:spcBef>
                <a:spcPct val="0"/>
              </a:spcBef>
            </a:pPr>
            <a:endParaRPr lang="en-US" sz="2561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612"/>
              </a:lnSpc>
              <a:spcBef>
                <a:spcPct val="0"/>
              </a:spcBef>
            </a:pPr>
            <a:endParaRPr lang="en-US" sz="2561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612"/>
              </a:lnSpc>
              <a:spcBef>
                <a:spcPct val="0"/>
              </a:spcBef>
            </a:pPr>
            <a:endParaRPr lang="en-US" sz="2561">
              <a:solidFill>
                <a:srgbClr val="EDEDED"/>
              </a:solidFill>
              <a:latin typeface="Neue Machina Light"/>
              <a:ea typeface="Neue Machina Light"/>
              <a:cs typeface="Neue Machina Light"/>
              <a:sym typeface="Neue Machina Light"/>
            </a:endParaRPr>
          </a:p>
          <a:p>
            <a:pPr algn="l">
              <a:lnSpc>
                <a:spcPts val="2612"/>
              </a:lnSpc>
              <a:spcBef>
                <a:spcPct val="0"/>
              </a:spcBef>
            </a:pPr>
            <a:r>
              <a:rPr lang="en-US" sz="2561" b="1" u="sng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Cloud Front</a:t>
            </a:r>
            <a:r>
              <a:rPr lang="en-US" sz="2561" b="1">
                <a:solidFill>
                  <a:srgbClr val="FF3131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:</a:t>
            </a:r>
            <a:r>
              <a:rPr lang="en-US" sz="2561">
                <a:solidFill>
                  <a:srgbClr val="EDEDED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 É um CDN (Content Delivery Network) que armazena cópias estáticas do seu conteúdo em servidores distribuídos globalmente. Isso reduz a latência e melhora o tempo de carregamento do seu site para usuários em diferentes regiões.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792</Words>
  <Application>Microsoft Office PowerPoint</Application>
  <PresentationFormat>Personalizar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6" baseType="lpstr">
      <vt:lpstr>Prompt Bold</vt:lpstr>
      <vt:lpstr>Prompt</vt:lpstr>
      <vt:lpstr>Open Sans Bold</vt:lpstr>
      <vt:lpstr>Arial</vt:lpstr>
      <vt:lpstr>Neue Machina</vt:lpstr>
      <vt:lpstr>Calibri</vt:lpstr>
      <vt:lpstr>Neue Machina Ultra-Bold</vt:lpstr>
      <vt:lpstr>Neue Machina Light</vt:lpstr>
      <vt:lpstr>Prompt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</dc:title>
  <cp:lastModifiedBy>Eric</cp:lastModifiedBy>
  <cp:revision>2</cp:revision>
  <dcterms:created xsi:type="dcterms:W3CDTF">2006-08-16T00:00:00Z</dcterms:created>
  <dcterms:modified xsi:type="dcterms:W3CDTF">2024-10-15T23:30:01Z</dcterms:modified>
  <dc:identifier>DAGR43KxEsw</dc:identifier>
</cp:coreProperties>
</file>